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7" r:id="rId3"/>
    <p:sldId id="258" r:id="rId4"/>
    <p:sldId id="297" r:id="rId5"/>
    <p:sldId id="265" r:id="rId6"/>
    <p:sldId id="263" r:id="rId7"/>
    <p:sldId id="266" r:id="rId8"/>
    <p:sldId id="267" r:id="rId9"/>
    <p:sldId id="307" r:id="rId10"/>
    <p:sldId id="308" r:id="rId11"/>
    <p:sldId id="305" r:id="rId12"/>
    <p:sldId id="306" r:id="rId13"/>
    <p:sldId id="309" r:id="rId14"/>
    <p:sldId id="310" r:id="rId15"/>
    <p:sldId id="299" r:id="rId16"/>
    <p:sldId id="300" r:id="rId17"/>
    <p:sldId id="311" r:id="rId18"/>
    <p:sldId id="301" r:id="rId19"/>
    <p:sldId id="302" r:id="rId20"/>
    <p:sldId id="304" r:id="rId21"/>
    <p:sldId id="303" r:id="rId22"/>
    <p:sldId id="269" r:id="rId23"/>
    <p:sldId id="280" r:id="rId24"/>
    <p:sldId id="274" r:id="rId25"/>
    <p:sldId id="281" r:id="rId26"/>
    <p:sldId id="291" r:id="rId27"/>
    <p:sldId id="292" r:id="rId28"/>
    <p:sldId id="29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941"/>
    <p:restoredTop sz="95204"/>
  </p:normalViewPr>
  <p:slideViewPr>
    <p:cSldViewPr snapToGrid="0">
      <p:cViewPr varScale="1">
        <p:scale>
          <a:sx n="90" d="100"/>
          <a:sy n="90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1/18/23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138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69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1/18/23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021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856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1/18/23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2742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1/18/23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46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1/18/23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492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42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871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1/18/23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258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1/18/23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094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1/18/23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118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ruslanbardash?utm_source=unsplash&amp;utm_medium=referral&amp;utm_content=creditCopyText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users/irina_kukuts-1213707/" TargetMode="External"/><Relationship Id="rId5" Type="http://schemas.openxmlformats.org/officeDocument/2006/relationships/image" Target="../media/image15.jpeg"/><Relationship Id="rId4" Type="http://schemas.openxmlformats.org/officeDocument/2006/relationships/hyperlink" Target="https://unsplash.com/s/photos/complementary-colors?utm_source=unsplash&amp;utm_medium=referral&amp;utm_content=creditCopyText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picoftasty?utm_source=unsplash&amp;utm_medium=referral&amp;utm_content=creditCopyText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nsplash.com/@_entreprenerd?utm_source=unsplash&amp;utm_medium=referral&amp;utm_content=creditCopyText" TargetMode="External"/><Relationship Id="rId5" Type="http://schemas.openxmlformats.org/officeDocument/2006/relationships/image" Target="../media/image17.jpeg"/><Relationship Id="rId4" Type="http://schemas.openxmlformats.org/officeDocument/2006/relationships/hyperlink" Target="https://unsplash.com/s/photos/complementary-colors?utm_source=unsplash&amp;utm_medium=referral&amp;utm_content=creditCopyTex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color.adobe.com/create/color-whee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lor.adobe.com/create/color-wheel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84F9D61-9303-40B4-9F7E-66A9B4EDC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plash of colors on a white surface">
            <a:extLst>
              <a:ext uri="{FF2B5EF4-FFF2-40B4-BE49-F238E27FC236}">
                <a16:creationId xmlns:a16="http://schemas.microsoft.com/office/drawing/2014/main" id="{FB824410-038D-7AD5-37E5-6BA2A261CA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7950"/>
          <a:stretch/>
        </p:blipFill>
        <p:spPr>
          <a:xfrm>
            <a:off x="20" y="-1"/>
            <a:ext cx="11144289" cy="6858001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3" name="Overlay">
            <a:extLst>
              <a:ext uri="{FF2B5EF4-FFF2-40B4-BE49-F238E27FC236}">
                <a16:creationId xmlns:a16="http://schemas.microsoft.com/office/drawing/2014/main" id="{648D746A-0359-4EAE-8CF9-062E28169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5B164-EC82-AB00-E17C-6D6A1FF768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1549597"/>
            <a:ext cx="4501057" cy="2483316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ART4320 Photography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E7D925-C6DB-AF1F-B464-FC301A8A52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557" y="4237629"/>
            <a:ext cx="5281155" cy="2375205"/>
          </a:xfrm>
        </p:spPr>
        <p:txBody>
          <a:bodyPr anchor="t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Color Analysis Project with Python</a:t>
            </a:r>
          </a:p>
          <a:p>
            <a:r>
              <a:rPr lang="en-US" b="1" dirty="0">
                <a:solidFill>
                  <a:schemeClr val="bg1"/>
                </a:solidFill>
              </a:rPr>
              <a:t>Hye Young Kim</a:t>
            </a:r>
          </a:p>
          <a:p>
            <a:r>
              <a:rPr lang="en-US" b="1" dirty="0">
                <a:solidFill>
                  <a:schemeClr val="bg1"/>
                </a:solidFill>
              </a:rPr>
              <a:t>Winston-Salem State University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816C099-0516-4486-BC06-E0DCD29DD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663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21D5A-2188-98C2-5F02-354EF7D96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sz="4400" b="0" dirty="0">
                <a:latin typeface="Arial" panose="020B0604020202020204" pitchFamily="34" charset="0"/>
                <a:cs typeface="Arial" panose="020B0604020202020204" pitchFamily="34" charset="0"/>
              </a:rPr>
              <a:t>Monochromatic colors (BW or 1 color) </a:t>
            </a:r>
            <a:endParaRPr lang="en-US" dirty="0"/>
          </a:p>
        </p:txBody>
      </p:sp>
      <p:pic>
        <p:nvPicPr>
          <p:cNvPr id="12" name="Content Placeholder 11" descr="A picture containing plant, leaf, vegetable, cabbage&#10;&#10;Description automatically generated">
            <a:extLst>
              <a:ext uri="{FF2B5EF4-FFF2-40B4-BE49-F238E27FC236}">
                <a16:creationId xmlns:a16="http://schemas.microsoft.com/office/drawing/2014/main" id="{B0327622-CD1C-1DCA-388E-27A3B2A5B52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2690" y="2833543"/>
            <a:ext cx="5290191" cy="3443689"/>
          </a:xfrm>
        </p:spPr>
      </p:pic>
      <p:pic>
        <p:nvPicPr>
          <p:cNvPr id="16" name="Content Placeholder 15" descr="A close up of a purple flower&#10;&#10;Description automatically generated">
            <a:extLst>
              <a:ext uri="{FF2B5EF4-FFF2-40B4-BE49-F238E27FC236}">
                <a16:creationId xmlns:a16="http://schemas.microsoft.com/office/drawing/2014/main" id="{9D84562B-C6EB-EF17-6FB7-FE4140B4EE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809906"/>
            <a:ext cx="5290192" cy="3467326"/>
          </a:xfrm>
        </p:spPr>
      </p:pic>
    </p:spTree>
    <p:extLst>
      <p:ext uri="{BB962C8B-B14F-4D97-AF65-F5344CB8AC3E}">
        <p14:creationId xmlns:p14="http://schemas.microsoft.com/office/powerpoint/2010/main" val="483644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DA08-FA17-7E3D-547B-D8AFA8963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Analogous colors </a:t>
            </a:r>
          </a:p>
        </p:txBody>
      </p:sp>
      <p:pic>
        <p:nvPicPr>
          <p:cNvPr id="5" name="Content Placeholder 4" descr="A picture containing text, floor, indoor, wall&#10;&#10;Description automatically generated">
            <a:extLst>
              <a:ext uri="{FF2B5EF4-FFF2-40B4-BE49-F238E27FC236}">
                <a16:creationId xmlns:a16="http://schemas.microsoft.com/office/drawing/2014/main" id="{9239E3D8-9673-B36A-EF7B-413E0B22D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1801" y="2662445"/>
            <a:ext cx="5146269" cy="3794724"/>
          </a:xfrm>
        </p:spPr>
      </p:pic>
      <p:pic>
        <p:nvPicPr>
          <p:cNvPr id="7" name="Picture 6" descr="A picture containing text, indoor, wall, room&#10;&#10;Description automatically generated">
            <a:extLst>
              <a:ext uri="{FF2B5EF4-FFF2-40B4-BE49-F238E27FC236}">
                <a16:creationId xmlns:a16="http://schemas.microsoft.com/office/drawing/2014/main" id="{5CCCBED3-7388-4313-7EDA-C98F62C80C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3931" y="2591849"/>
            <a:ext cx="5146267" cy="386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59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DA08-FA17-7E3D-547B-D8AFA8963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Analogous colors </a:t>
            </a:r>
          </a:p>
        </p:txBody>
      </p:sp>
      <p:pic>
        <p:nvPicPr>
          <p:cNvPr id="8" name="Content Placeholder 7" descr="A living room with a green couch&#10;&#10;Description automatically generated with low confidence">
            <a:extLst>
              <a:ext uri="{FF2B5EF4-FFF2-40B4-BE49-F238E27FC236}">
                <a16:creationId xmlns:a16="http://schemas.microsoft.com/office/drawing/2014/main" id="{B2E0F134-731E-6A12-F5AC-006370527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1801" y="2591849"/>
            <a:ext cx="4897594" cy="4092022"/>
          </a:xfrm>
        </p:spPr>
      </p:pic>
      <p:pic>
        <p:nvPicPr>
          <p:cNvPr id="12" name="Picture 11" descr="A picture containing floor, indoor, room, living&#10;&#10;Description automatically generated">
            <a:extLst>
              <a:ext uri="{FF2B5EF4-FFF2-40B4-BE49-F238E27FC236}">
                <a16:creationId xmlns:a16="http://schemas.microsoft.com/office/drawing/2014/main" id="{41793EEA-38D7-8E06-C158-9777F70434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2087" y="2591849"/>
            <a:ext cx="5035768" cy="409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05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DA08-FA17-7E3D-547B-D8AFA8963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336" y="0"/>
            <a:ext cx="10380573" cy="1432273"/>
          </a:xfrm>
        </p:spPr>
        <p:txBody>
          <a:bodyPr>
            <a:normAutofit fontScale="90000"/>
          </a:bodyPr>
          <a:lstStyle/>
          <a:p>
            <a:r>
              <a:rPr lang="en-US" dirty="0"/>
              <a:t>3. Complementary colors</a:t>
            </a:r>
            <a:br>
              <a:rPr lang="en-US" dirty="0"/>
            </a:br>
            <a:r>
              <a:rPr lang="en-US" dirty="0"/>
              <a:t>:Red/Green, Blue/Orange, Yellow/Purple</a:t>
            </a:r>
          </a:p>
        </p:txBody>
      </p:sp>
      <p:pic>
        <p:nvPicPr>
          <p:cNvPr id="6" name="Content Placeholder 5" descr="A picture containing indoor&#10;&#10;Description automatically generated">
            <a:extLst>
              <a:ext uri="{FF2B5EF4-FFF2-40B4-BE49-F238E27FC236}">
                <a16:creationId xmlns:a16="http://schemas.microsoft.com/office/drawing/2014/main" id="{DBEDE767-1645-9FBF-F0C9-9FD8DF08B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3324" y="1953568"/>
            <a:ext cx="2311412" cy="385524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489F0E-2B74-5A24-C215-6D2C3FD7555F}"/>
              </a:ext>
            </a:extLst>
          </p:cNvPr>
          <p:cNvSpPr txBox="1"/>
          <p:nvPr/>
        </p:nvSpPr>
        <p:spPr>
          <a:xfrm>
            <a:off x="856336" y="6049660"/>
            <a:ext cx="4230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 and Green</a:t>
            </a:r>
          </a:p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Ruslan Bardash</a:t>
            </a:r>
            <a:r>
              <a:rPr lang="en-US" dirty="0"/>
              <a:t> on </a:t>
            </a:r>
            <a:r>
              <a:rPr lang="en-US" dirty="0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pic>
        <p:nvPicPr>
          <p:cNvPr id="14" name="Picture 13" descr="A picture containing orange, vegetable, blue, sweet pepper&#10;&#10;Description automatically generated">
            <a:extLst>
              <a:ext uri="{FF2B5EF4-FFF2-40B4-BE49-F238E27FC236}">
                <a16:creationId xmlns:a16="http://schemas.microsoft.com/office/drawing/2014/main" id="{1F52EA39-2438-8FD8-3B09-B4DF2FC2CA4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82962" y="1912073"/>
            <a:ext cx="5359412" cy="389673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D2765C0-F2BD-A02C-FD05-BB723AA13656}"/>
              </a:ext>
            </a:extLst>
          </p:cNvPr>
          <p:cNvSpPr txBox="1"/>
          <p:nvPr/>
        </p:nvSpPr>
        <p:spPr>
          <a:xfrm>
            <a:off x="6347503" y="5992652"/>
            <a:ext cx="4230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Orange and Blue</a:t>
            </a:r>
          </a:p>
          <a:p>
            <a:r>
              <a:rPr lang="en-US" dirty="0"/>
              <a:t>Photo by </a:t>
            </a:r>
            <a:r>
              <a:rPr lang="en-US" b="0" i="0" u="none" strike="noStrike" dirty="0">
                <a:solidFill>
                  <a:srgbClr val="555555"/>
                </a:solidFill>
                <a:effectLst/>
                <a:latin typeface="Open Sans" panose="020B0606030504020204" pitchFamily="34" charset="0"/>
                <a:hlinkClick r:id="rId6"/>
              </a:rPr>
              <a:t>Irina_kukuts</a:t>
            </a:r>
            <a:r>
              <a:rPr lang="en-US" b="0" i="0" u="none" strike="noStrike" dirty="0">
                <a:solidFill>
                  <a:srgbClr val="555555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u="none" strike="noStrike" dirty="0" err="1">
                <a:solidFill>
                  <a:srgbClr val="555555"/>
                </a:solidFill>
                <a:effectLst/>
                <a:latin typeface="Open Sans" panose="020B0606030504020204" pitchFamily="34" charset="0"/>
              </a:rPr>
              <a:t>Pixabay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479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DA08-FA17-7E3D-547B-D8AFA8963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431" y="2416"/>
            <a:ext cx="10380573" cy="1432273"/>
          </a:xfrm>
        </p:spPr>
        <p:txBody>
          <a:bodyPr>
            <a:normAutofit fontScale="90000"/>
          </a:bodyPr>
          <a:lstStyle/>
          <a:p>
            <a:r>
              <a:rPr lang="en-US" dirty="0"/>
              <a:t>3. Complementary colors</a:t>
            </a:r>
            <a:br>
              <a:rPr lang="en-US" dirty="0"/>
            </a:br>
            <a:r>
              <a:rPr lang="en-US" dirty="0"/>
              <a:t>:Red/Green, Blue/Orange, Yellow/Purple</a:t>
            </a:r>
          </a:p>
        </p:txBody>
      </p:sp>
      <p:pic>
        <p:nvPicPr>
          <p:cNvPr id="6" name="Content Placeholder 5" descr="A picture containing orange&#10;&#10;Description automatically generated">
            <a:extLst>
              <a:ext uri="{FF2B5EF4-FFF2-40B4-BE49-F238E27FC236}">
                <a16:creationId xmlns:a16="http://schemas.microsoft.com/office/drawing/2014/main" id="{889C2625-821C-C810-00E1-E42426BA9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8789" y="1761432"/>
            <a:ext cx="3390068" cy="423758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36E063-6F4E-EFCA-2A38-DEC86031B3DC}"/>
              </a:ext>
            </a:extLst>
          </p:cNvPr>
          <p:cNvSpPr txBox="1"/>
          <p:nvPr/>
        </p:nvSpPr>
        <p:spPr>
          <a:xfrm>
            <a:off x="1508789" y="6210745"/>
            <a:ext cx="339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Orange and Blue</a:t>
            </a:r>
          </a:p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Mae Mu</a:t>
            </a:r>
            <a:r>
              <a:rPr lang="en-US" dirty="0"/>
              <a:t> on </a:t>
            </a:r>
            <a:r>
              <a:rPr lang="en-US" dirty="0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pic>
        <p:nvPicPr>
          <p:cNvPr id="10" name="Picture 9" descr="A blue car parked in front of a pink building&#10;&#10;Description automatically generated">
            <a:extLst>
              <a:ext uri="{FF2B5EF4-FFF2-40B4-BE49-F238E27FC236}">
                <a16:creationId xmlns:a16="http://schemas.microsoft.com/office/drawing/2014/main" id="{4BDDB34C-2EA3-3A8F-E0AC-C172CF70C90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3145" y="1761432"/>
            <a:ext cx="2825057" cy="42375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04AD00-2CDC-1977-D30D-901D60C7EE4A}"/>
              </a:ext>
            </a:extLst>
          </p:cNvPr>
          <p:cNvSpPr txBox="1"/>
          <p:nvPr/>
        </p:nvSpPr>
        <p:spPr>
          <a:xfrm>
            <a:off x="7237442" y="6210744"/>
            <a:ext cx="4010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Pink and Light Green</a:t>
            </a:r>
          </a:p>
          <a:p>
            <a:r>
              <a:rPr lang="en-US" dirty="0"/>
              <a:t>Photo by </a:t>
            </a:r>
            <a:r>
              <a:rPr lang="en-US" dirty="0">
                <a:hlinkClick r:id="rId6"/>
              </a:rPr>
              <a:t>Arno Smit</a:t>
            </a:r>
            <a:r>
              <a:rPr lang="en-US" dirty="0"/>
              <a:t> on </a:t>
            </a:r>
            <a:r>
              <a:rPr lang="en-US" dirty="0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6573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21D74-6D30-B72E-47DC-2E79C5DF0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471442"/>
            <a:ext cx="10380573" cy="1819814"/>
          </a:xfrm>
        </p:spPr>
        <p:txBody>
          <a:bodyPr>
            <a:normAutofit fontScale="90000"/>
          </a:bodyPr>
          <a:lstStyle/>
          <a:p>
            <a:r>
              <a:rPr lang="en-US" dirty="0"/>
              <a:t>2. Take photos in Color Harmonies. </a:t>
            </a:r>
            <a:br>
              <a:rPr lang="en-US" dirty="0"/>
            </a:br>
            <a:r>
              <a:rPr lang="en-US" dirty="0"/>
              <a:t>Choose the best 3 photos for each color harmony.</a:t>
            </a:r>
          </a:p>
        </p:txBody>
      </p:sp>
      <p:pic>
        <p:nvPicPr>
          <p:cNvPr id="4" name="Content Placeholder 12" descr="A picture containing ground, outdoor&#10;&#10;Description automatically generated">
            <a:extLst>
              <a:ext uri="{FF2B5EF4-FFF2-40B4-BE49-F238E27FC236}">
                <a16:creationId xmlns:a16="http://schemas.microsoft.com/office/drawing/2014/main" id="{85F15F43-5E4A-A18B-D021-DCB88B8C42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4771" y="2536420"/>
            <a:ext cx="1828800" cy="2743200"/>
          </a:xfrm>
          <a:prstGeom prst="rect">
            <a:avLst/>
          </a:prstGeom>
        </p:spPr>
      </p:pic>
      <p:pic>
        <p:nvPicPr>
          <p:cNvPr id="5" name="Content Placeholder 5" descr="A close up of a flower&#10;&#10;Description automatically generated">
            <a:extLst>
              <a:ext uri="{FF2B5EF4-FFF2-40B4-BE49-F238E27FC236}">
                <a16:creationId xmlns:a16="http://schemas.microsoft.com/office/drawing/2014/main" id="{36402DF5-31D4-322B-5CE0-4EE4869C91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9172" y="2536420"/>
            <a:ext cx="1828800" cy="2743200"/>
          </a:xfrm>
          <a:prstGeom prst="rect">
            <a:avLst/>
          </a:prstGeom>
        </p:spPr>
      </p:pic>
      <p:pic>
        <p:nvPicPr>
          <p:cNvPr id="6" name="Content Placeholder 5" descr="A close up of a purple flower&#10;&#10;Description automatically generated">
            <a:extLst>
              <a:ext uri="{FF2B5EF4-FFF2-40B4-BE49-F238E27FC236}">
                <a16:creationId xmlns:a16="http://schemas.microsoft.com/office/drawing/2014/main" id="{F94A173C-17B8-991F-0EB0-C635946D91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13573" y="2536420"/>
            <a:ext cx="1828800" cy="2743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06B2A8-11E2-F84A-454D-2EA8C08FC724}"/>
              </a:ext>
            </a:extLst>
          </p:cNvPr>
          <p:cNvSpPr txBox="1"/>
          <p:nvPr/>
        </p:nvSpPr>
        <p:spPr>
          <a:xfrm>
            <a:off x="2897637" y="5524785"/>
            <a:ext cx="344556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Monochromatic </a:t>
            </a:r>
          </a:p>
          <a:p>
            <a:pPr algn="ctr"/>
            <a:r>
              <a:rPr lang="en-US" sz="2500" dirty="0"/>
              <a:t>(Black &amp; White)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180286-4432-ECF2-A8AC-2F0A3D78439B}"/>
              </a:ext>
            </a:extLst>
          </p:cNvPr>
          <p:cNvSpPr txBox="1"/>
          <p:nvPr/>
        </p:nvSpPr>
        <p:spPr>
          <a:xfrm>
            <a:off x="5670789" y="5523413"/>
            <a:ext cx="344556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Analogous</a:t>
            </a:r>
          </a:p>
          <a:p>
            <a:pPr algn="ctr"/>
            <a:r>
              <a:rPr lang="en-US" sz="2500" dirty="0"/>
              <a:t>(yellow-orange-red)</a:t>
            </a:r>
          </a:p>
          <a:p>
            <a:endParaRPr lang="en-US" sz="2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7DF71D-6BEE-1231-49F8-9CA5F4206A31}"/>
              </a:ext>
            </a:extLst>
          </p:cNvPr>
          <p:cNvSpPr txBox="1"/>
          <p:nvPr/>
        </p:nvSpPr>
        <p:spPr>
          <a:xfrm>
            <a:off x="8640417" y="5524785"/>
            <a:ext cx="344556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Complementary</a:t>
            </a:r>
          </a:p>
          <a:p>
            <a:pPr algn="ctr"/>
            <a:r>
              <a:rPr lang="en-US" sz="2500" dirty="0"/>
              <a:t>(Purple – Green)</a:t>
            </a:r>
          </a:p>
        </p:txBody>
      </p:sp>
      <p:pic>
        <p:nvPicPr>
          <p:cNvPr id="12" name="Content Placeholder 4" descr="Chart, sunburst chart&#10;&#10;Description automatically generated">
            <a:extLst>
              <a:ext uri="{FF2B5EF4-FFF2-40B4-BE49-F238E27FC236}">
                <a16:creationId xmlns:a16="http://schemas.microsoft.com/office/drawing/2014/main" id="{C62903AD-6CCD-B082-4F79-946304D11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66" r="4572" b="-1"/>
          <a:stretch/>
        </p:blipFill>
        <p:spPr>
          <a:xfrm>
            <a:off x="297354" y="2536420"/>
            <a:ext cx="2865327" cy="308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814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21D74-6D30-B72E-47DC-2E79C5DF0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23" y="-108427"/>
            <a:ext cx="10380573" cy="1432273"/>
          </a:xfrm>
        </p:spPr>
        <p:txBody>
          <a:bodyPr/>
          <a:lstStyle/>
          <a:p>
            <a:r>
              <a:rPr lang="en-US" dirty="0"/>
              <a:t>3. Photo editing (600x900px, 72 dpi)</a:t>
            </a:r>
          </a:p>
        </p:txBody>
      </p:sp>
      <p:pic>
        <p:nvPicPr>
          <p:cNvPr id="4" name="Content Placeholder 12" descr="A picture containing ground, outdoor&#10;&#10;Description automatically generated">
            <a:extLst>
              <a:ext uri="{FF2B5EF4-FFF2-40B4-BE49-F238E27FC236}">
                <a16:creationId xmlns:a16="http://schemas.microsoft.com/office/drawing/2014/main" id="{85F15F43-5E4A-A18B-D021-DCB88B8C42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95756" y="2536420"/>
            <a:ext cx="1828800" cy="2743200"/>
          </a:xfrm>
          <a:prstGeom prst="rect">
            <a:avLst/>
          </a:prstGeom>
        </p:spPr>
      </p:pic>
      <p:pic>
        <p:nvPicPr>
          <p:cNvPr id="5" name="Content Placeholder 5" descr="A close up of a flower&#10;&#10;Description automatically generated">
            <a:extLst>
              <a:ext uri="{FF2B5EF4-FFF2-40B4-BE49-F238E27FC236}">
                <a16:creationId xmlns:a16="http://schemas.microsoft.com/office/drawing/2014/main" id="{36402DF5-31D4-322B-5CE0-4EE4869C91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16095" y="2536420"/>
            <a:ext cx="1828800" cy="2743200"/>
          </a:xfrm>
          <a:prstGeom prst="rect">
            <a:avLst/>
          </a:prstGeom>
        </p:spPr>
      </p:pic>
      <p:pic>
        <p:nvPicPr>
          <p:cNvPr id="6" name="Content Placeholder 5" descr="A close up of a purple flower&#10;&#10;Description automatically generated">
            <a:extLst>
              <a:ext uri="{FF2B5EF4-FFF2-40B4-BE49-F238E27FC236}">
                <a16:creationId xmlns:a16="http://schemas.microsoft.com/office/drawing/2014/main" id="{F94A173C-17B8-991F-0EB0-C635946D91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27974" y="2536420"/>
            <a:ext cx="1828800" cy="2743200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">
            <a:extLst>
              <a:ext uri="{FF2B5EF4-FFF2-40B4-BE49-F238E27FC236}">
                <a16:creationId xmlns:a16="http://schemas.microsoft.com/office/drawing/2014/main" id="{DEE5167A-ED34-7BB7-71EB-E9A98DAB4B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12" y="1323846"/>
            <a:ext cx="6150820" cy="544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667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AABB6-DDD8-C5A0-F374-129DA0559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6F0E9-3CAF-8EB1-499A-AE3A794BE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613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76511-944A-5072-0B47-79DB2C38D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142845"/>
            <a:ext cx="10380573" cy="1432273"/>
          </a:xfrm>
        </p:spPr>
        <p:txBody>
          <a:bodyPr>
            <a:normAutofit fontScale="90000"/>
          </a:bodyPr>
          <a:lstStyle/>
          <a:p>
            <a:r>
              <a:rPr lang="en-US" dirty="0"/>
              <a:t>4.</a:t>
            </a:r>
            <a:r>
              <a:rPr lang="en-US" sz="4400" dirty="0"/>
              <a:t> Use Python. Follow instructions of coding step by step. Create 3 pie charts.</a:t>
            </a:r>
            <a:endParaRPr lang="en-US" dirty="0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A9A3F7F-0A51-BFF5-E56F-D906A7786A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1800" y="1575118"/>
            <a:ext cx="7524331" cy="5034899"/>
          </a:xfrm>
        </p:spPr>
      </p:pic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44F78662-59DB-C52A-5F68-F3CDF0C739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9661" y="2235173"/>
            <a:ext cx="1828800" cy="1828800"/>
          </a:xfrm>
          <a:prstGeom prst="rect">
            <a:avLst/>
          </a:prstGeom>
        </p:spPr>
      </p:pic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85E2FED8-E3FF-4E4E-E4FC-4589BC445A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9661" y="3429000"/>
            <a:ext cx="1828800" cy="1828800"/>
          </a:xfrm>
          <a:prstGeom prst="rect">
            <a:avLst/>
          </a:prstGeom>
        </p:spPr>
      </p:pic>
      <p:pic>
        <p:nvPicPr>
          <p:cNvPr id="8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0EEC0C56-4A4B-31D2-DA33-886CDC1EEB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9661" y="4724028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46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76511-944A-5072-0B47-79DB2C38D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20" y="397678"/>
            <a:ext cx="10380573" cy="1432273"/>
          </a:xfrm>
        </p:spPr>
        <p:txBody>
          <a:bodyPr>
            <a:normAutofit fontScale="90000"/>
          </a:bodyPr>
          <a:lstStyle/>
          <a:p>
            <a:r>
              <a:rPr lang="en-US" sz="3900" dirty="0"/>
              <a:t>5. Use Adobe Color. Choose the main color from the pie chart. Create 3 color wheels by applying color harmony (e.g., Analogous, #d16770)</a:t>
            </a:r>
            <a:br>
              <a:rPr lang="en-US" sz="3900" dirty="0"/>
            </a:br>
            <a:r>
              <a:rPr lang="en-US" sz="3900" dirty="0"/>
              <a:t>Screenshots(Mac): Com + Shift + 4</a:t>
            </a:r>
            <a:br>
              <a:rPr lang="en-US" sz="3900" dirty="0"/>
            </a:br>
            <a:r>
              <a:rPr lang="en-US" sz="3900" dirty="0"/>
              <a:t> </a:t>
            </a:r>
            <a:r>
              <a:rPr lang="en-US" sz="3300" dirty="0">
                <a:hlinkClick r:id="rId2"/>
              </a:rPr>
              <a:t>https://color.adobe.com/create/color-wheel</a:t>
            </a:r>
            <a:endParaRPr lang="en-US" sz="3300" dirty="0"/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7F353ABC-EA8A-FF36-76C7-CEDA3F3930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6259" y="2559307"/>
            <a:ext cx="5439544" cy="4149510"/>
          </a:xfrm>
          <a:prstGeom prst="rect">
            <a:avLst/>
          </a:prstGeom>
        </p:spPr>
      </p:pic>
      <p:pic>
        <p:nvPicPr>
          <p:cNvPr id="11" name="Picture 10" descr="Chart, pie chart&#10;&#10;Description automatically generated">
            <a:extLst>
              <a:ext uri="{FF2B5EF4-FFF2-40B4-BE49-F238E27FC236}">
                <a16:creationId xmlns:a16="http://schemas.microsoft.com/office/drawing/2014/main" id="{D65CDAC4-182A-ED9D-025B-EF3FB4010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04027" y="1834156"/>
            <a:ext cx="5599812" cy="55998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82D1B3-A4A9-1C1B-9DF4-A8BC7C2630BC}"/>
              </a:ext>
            </a:extLst>
          </p:cNvPr>
          <p:cNvSpPr txBox="1"/>
          <p:nvPr/>
        </p:nvSpPr>
        <p:spPr>
          <a:xfrm>
            <a:off x="3839223" y="2948914"/>
            <a:ext cx="2248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#d16770 (32.51%)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369E3A-4077-4CA0-2D59-65917C9C9FD5}"/>
              </a:ext>
            </a:extLst>
          </p:cNvPr>
          <p:cNvSpPr/>
          <p:nvPr/>
        </p:nvSpPr>
        <p:spPr>
          <a:xfrm>
            <a:off x="9166031" y="5576341"/>
            <a:ext cx="862389" cy="2848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AA831F-5155-1C42-370D-7319C7697E61}"/>
              </a:ext>
            </a:extLst>
          </p:cNvPr>
          <p:cNvSpPr/>
          <p:nvPr/>
        </p:nvSpPr>
        <p:spPr>
          <a:xfrm>
            <a:off x="6455671" y="2806508"/>
            <a:ext cx="862389" cy="2848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81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0E2B4-BADC-2062-F82E-2240AC564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98D14-1A8C-88E5-9C6B-80461101B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333333"/>
                </a:solidFill>
                <a:effectLst/>
                <a:ea typeface="Malgun Gothic" panose="020B0503020000020004" pitchFamily="34" charset="-127"/>
                <a:cs typeface="Arial" panose="020B0604020202020204" pitchFamily="34" charset="0"/>
              </a:rPr>
              <a:t>Color is one of the most important elements of photography, because it affects everything from composition and visual appeal to the viewer’s attention and emotions.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333333"/>
                </a:solidFill>
                <a:effectLst/>
                <a:ea typeface="Malgun Gothic" panose="020B0503020000020004" pitchFamily="34" charset="-127"/>
                <a:cs typeface="Arial" panose="020B0604020202020204" pitchFamily="34" charset="0"/>
              </a:rPr>
              <a:t>This project can help you analyze colors of photograph through processing image data using a Python programming language. </a:t>
            </a:r>
            <a:endParaRPr lang="en-US" sz="2400" b="0" dirty="0">
              <a:effectLst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5696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7A89C710-9B85-4C62-C4B4-CE30DA6D2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031" y="131244"/>
            <a:ext cx="10644143" cy="659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6445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727A-FE72-5157-F7CF-CC3B63F93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43992"/>
            <a:ext cx="10380573" cy="1432273"/>
          </a:xfrm>
        </p:spPr>
        <p:txBody>
          <a:bodyPr>
            <a:normAutofit fontScale="90000"/>
          </a:bodyPr>
          <a:lstStyle/>
          <a:p>
            <a:r>
              <a:rPr lang="en-US" sz="4400" u="sng" dirty="0">
                <a:solidFill>
                  <a:srgbClr val="FF0000"/>
                </a:solidFill>
              </a:rPr>
              <a:t>6. Write a color analysis report </a:t>
            </a:r>
            <a:r>
              <a:rPr lang="en-US" sz="4400" dirty="0"/>
              <a:t>with 3 photos, 3 pie charts, and 3 color wheels.</a:t>
            </a:r>
            <a:br>
              <a:rPr lang="en-US" sz="44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51C44-E3D1-53BB-7DEA-E55136184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82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FA555-BE23-4957-600E-A94B4AAFF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163" y="228452"/>
            <a:ext cx="5156129" cy="741034"/>
          </a:xfrm>
        </p:spPr>
        <p:txBody>
          <a:bodyPr/>
          <a:lstStyle/>
          <a:p>
            <a:r>
              <a:rPr lang="en-US" sz="3000" dirty="0"/>
              <a:t>1-1. Monochromatic Example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694ABF-D461-1199-017C-99C7E63C1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5107" y="969486"/>
            <a:ext cx="5311560" cy="5660062"/>
          </a:xfrm>
        </p:spPr>
        <p:txBody>
          <a:bodyPr>
            <a:normAutofit fontScale="92500"/>
          </a:bodyPr>
          <a:lstStyle/>
          <a:p>
            <a:pPr marL="457200" indent="-457200">
              <a:buAutoNum type="arabicPeriod"/>
            </a:pPr>
            <a:r>
              <a:rPr lang="en-US" dirty="0"/>
              <a:t>Explain color harmony with color combination: Monochromatic color scheme with gray tones.</a:t>
            </a:r>
          </a:p>
          <a:p>
            <a:pPr marL="457200" indent="-457200">
              <a:buAutoNum type="arabicPeriod"/>
            </a:pPr>
            <a:r>
              <a:rPr lang="en-US" dirty="0"/>
              <a:t>Write 5 hex colors with percentages: #929292(19.58%), #696969(8.46%), #1b1b1b(14.73%), #c7c7c7(29.60%), #434343(27.64%). </a:t>
            </a:r>
          </a:p>
          <a:p>
            <a:pPr marL="457200" indent="-457200">
              <a:buAutoNum type="arabicPeriod"/>
            </a:pPr>
            <a:r>
              <a:rPr lang="en-US" dirty="0"/>
              <a:t>Which color is the most used? #c7c7c7 (29.60%)</a:t>
            </a:r>
          </a:p>
          <a:p>
            <a:pPr marL="457200" indent="-457200">
              <a:buAutoNum type="arabicPeriod"/>
            </a:pPr>
            <a:r>
              <a:rPr lang="en-US" dirty="0"/>
              <a:t>What is the brightest color? #c7c7c7 (29.60%)</a:t>
            </a:r>
          </a:p>
          <a:p>
            <a:pPr marL="457200" indent="-457200">
              <a:buAutoNum type="arabicPeriod"/>
            </a:pPr>
            <a:r>
              <a:rPr lang="en-US" dirty="0"/>
              <a:t>What is the darkest color? #1b1b1b(14.73%)</a:t>
            </a:r>
          </a:p>
        </p:txBody>
      </p:sp>
      <p:pic>
        <p:nvPicPr>
          <p:cNvPr id="13" name="Content Placeholder 12" descr="A picture containing ground, outdoor&#10;&#10;Description automatically generated">
            <a:extLst>
              <a:ext uri="{FF2B5EF4-FFF2-40B4-BE49-F238E27FC236}">
                <a16:creationId xmlns:a16="http://schemas.microsoft.com/office/drawing/2014/main" id="{4DD86393-F464-92F4-596B-4DC521E79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5335" y="228452"/>
            <a:ext cx="1828800" cy="2743200"/>
          </a:xfrm>
        </p:spPr>
      </p:pic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EFA827C8-C170-776D-D1C7-0EDEC499A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2714" y="1338887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1939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2" descr="A picture containing ground, outdoor&#10;&#10;Description automatically generated">
            <a:extLst>
              <a:ext uri="{FF2B5EF4-FFF2-40B4-BE49-F238E27FC236}">
                <a16:creationId xmlns:a16="http://schemas.microsoft.com/office/drawing/2014/main" id="{6B451CF6-2D02-6884-F488-59A8E1B7F8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6976" y="228748"/>
            <a:ext cx="1828800" cy="2743200"/>
          </a:xfrm>
          <a:prstGeom prst="rect">
            <a:avLst/>
          </a:prstGeom>
        </p:spPr>
      </p:pic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6985BC9E-27A6-0540-B6E3-70A996FB2C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5776" y="-685948"/>
            <a:ext cx="4572000" cy="4572000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2E9ADCFC-2ED1-6DCB-DE4E-DC84668CF5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7776" y="641202"/>
            <a:ext cx="5041900" cy="1917700"/>
          </a:xfrm>
          <a:prstGeom prst="rect">
            <a:avLst/>
          </a:prstGeom>
        </p:spPr>
      </p:pic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6BD088E6-D6DD-5BF1-D5E2-1E0BD635CAA2}"/>
              </a:ext>
            </a:extLst>
          </p:cNvPr>
          <p:cNvSpPr txBox="1">
            <a:spLocks/>
          </p:cNvSpPr>
          <p:nvPr/>
        </p:nvSpPr>
        <p:spPr>
          <a:xfrm>
            <a:off x="1321376" y="3886052"/>
            <a:ext cx="9965070" cy="19846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Improvement plan based on color analysis</a:t>
            </a:r>
          </a:p>
          <a:p>
            <a:r>
              <a:rPr lang="en-US" sz="2000" dirty="0"/>
              <a:t>6. Please write any suggestions to have better color harmony (2-3 sentences).</a:t>
            </a:r>
          </a:p>
          <a:p>
            <a:r>
              <a:rPr lang="en-US" sz="2000" dirty="0"/>
              <a:t>This photo needs more light tones. It can increase exposure when you take a picture. Or you can edit the photo by increasing brightness.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004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FA555-BE23-4957-600E-A94B4AAFF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228452"/>
            <a:ext cx="4560525" cy="741034"/>
          </a:xfrm>
        </p:spPr>
        <p:txBody>
          <a:bodyPr/>
          <a:lstStyle/>
          <a:p>
            <a:r>
              <a:rPr lang="en-US" sz="3000" dirty="0"/>
              <a:t>2-1. Analogous </a:t>
            </a:r>
            <a:r>
              <a:rPr lang="en-US" sz="3000" b="0" dirty="0">
                <a:cs typeface="Arial" panose="020B0604020202020204" pitchFamily="34" charset="0"/>
              </a:rPr>
              <a:t>Example</a:t>
            </a:r>
            <a:endParaRPr lang="en-US" sz="3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694ABF-D461-1199-017C-99C7E63C1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5107" y="1138862"/>
            <a:ext cx="5311560" cy="5490686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n-US" sz="2200" dirty="0"/>
              <a:t>Explain color harmony with color combination: Analogous color scheme with yellow and pink. </a:t>
            </a:r>
          </a:p>
          <a:p>
            <a:pPr marL="457200" indent="-457200">
              <a:buAutoNum type="arabicPeriod"/>
            </a:pPr>
            <a:r>
              <a:rPr lang="en-US" sz="2200" dirty="0"/>
              <a:t>Write 5 hex colors with percentages: #d16770(32.51%),#e7af31(29.17%),#f4b6a3(16.80%),#a24238(7.76%), #58le16(13.77%)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/>
              <a:t>Which color is the most used? #d16770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/>
              <a:t>What are analogous colors (color and percentage)? #d16770(32.51%),#e7af31(29.17%), #f4b6a3(16.80%) 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/>
              <a:t>What is the colors which are not analogous? #a24238(7.76%), #58le16(13.77%)</a:t>
            </a:r>
          </a:p>
        </p:txBody>
      </p:sp>
      <p:pic>
        <p:nvPicPr>
          <p:cNvPr id="6" name="Content Placeholder 5" descr="A close up of a flower&#10;&#10;Description automatically generated">
            <a:extLst>
              <a:ext uri="{FF2B5EF4-FFF2-40B4-BE49-F238E27FC236}">
                <a16:creationId xmlns:a16="http://schemas.microsoft.com/office/drawing/2014/main" id="{45689618-E8F9-7AAD-E0C2-21F60CC3D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5335" y="228452"/>
            <a:ext cx="1828800" cy="2743200"/>
          </a:xfrm>
        </p:spPr>
      </p:pic>
      <p:pic>
        <p:nvPicPr>
          <p:cNvPr id="11" name="Picture 10" descr="Chart, pie chart&#10;&#10;Description automatically generated">
            <a:extLst>
              <a:ext uri="{FF2B5EF4-FFF2-40B4-BE49-F238E27FC236}">
                <a16:creationId xmlns:a16="http://schemas.microsoft.com/office/drawing/2014/main" id="{9CDF9F8B-1D29-CF40-6D66-C960902DA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335" y="969486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3289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flower&#10;&#10;Description automatically generated">
            <a:extLst>
              <a:ext uri="{FF2B5EF4-FFF2-40B4-BE49-F238E27FC236}">
                <a16:creationId xmlns:a16="http://schemas.microsoft.com/office/drawing/2014/main" id="{FBDB1AD7-7FD1-B97F-A397-C8F6C0B4A3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540" y="851648"/>
            <a:ext cx="1828800" cy="2743200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2C546C34-9759-27C2-994F-E7BCD8B5D1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08395" y="190861"/>
            <a:ext cx="4572000" cy="3487711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332E401-D2AE-76AD-0BC2-24CAE795DC17}"/>
              </a:ext>
            </a:extLst>
          </p:cNvPr>
          <p:cNvSpPr txBox="1">
            <a:spLocks/>
          </p:cNvSpPr>
          <p:nvPr/>
        </p:nvSpPr>
        <p:spPr>
          <a:xfrm>
            <a:off x="832084" y="4099189"/>
            <a:ext cx="9965070" cy="1907163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Improvement plan based on color analysis</a:t>
            </a:r>
          </a:p>
          <a:p>
            <a:r>
              <a:rPr lang="en-US" sz="2000" dirty="0"/>
              <a:t>6. Please write any suggestions to have better color harmony (2-3 sentences).</a:t>
            </a:r>
          </a:p>
          <a:p>
            <a:r>
              <a:rPr lang="en-US" sz="2000" dirty="0"/>
              <a:t>This photo used good balance and harmonies of using analogous colors. You can see #e7af3,# f4b6af, #d16770 are matched with A, B, C on the color wheel. If I want to add more colors, any purple color will be good for harmony. </a:t>
            </a:r>
          </a:p>
          <a:p>
            <a:endParaRPr lang="en-US" dirty="0"/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4E0D4896-FFF3-3B3D-5B09-6ED7F133E8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8959" y="-779135"/>
            <a:ext cx="5427702" cy="5427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17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FA555-BE23-4957-600E-A94B4AAFF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228452"/>
            <a:ext cx="5156130" cy="741034"/>
          </a:xfrm>
        </p:spPr>
        <p:txBody>
          <a:bodyPr/>
          <a:lstStyle/>
          <a:p>
            <a:r>
              <a:rPr lang="en-US" sz="3000" dirty="0"/>
              <a:t>3-1. Complementary </a:t>
            </a:r>
            <a:r>
              <a:rPr lang="en-US" sz="3000" b="0" dirty="0">
                <a:cs typeface="Arial" panose="020B0604020202020204" pitchFamily="34" charset="0"/>
              </a:rPr>
              <a:t>Example</a:t>
            </a:r>
            <a:endParaRPr lang="en-US" sz="3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694ABF-D461-1199-017C-99C7E63C1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5106" y="1138862"/>
            <a:ext cx="5480893" cy="5490686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n-US" sz="2200" dirty="0"/>
              <a:t>Explain color harmony with color combination: complementary color scheme with purple and green.</a:t>
            </a:r>
          </a:p>
          <a:p>
            <a:pPr marL="457200" indent="-457200">
              <a:buAutoNum type="arabicPeriod"/>
            </a:pPr>
            <a:r>
              <a:rPr lang="en-US" sz="2200" dirty="0"/>
              <a:t>Write 5 hex colors with percentages: #85a860(35.98%),#a8248c(24.79%),#537a42(12.11%),#c8b2af(17.48%),#362d23(9.65%).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/>
              <a:t>What is the color of the main subject? (color and percentage) #85a860(35.98%)</a:t>
            </a:r>
          </a:p>
          <a:p>
            <a:pPr marL="457200" indent="-457200">
              <a:buAutoNum type="arabicPeriod"/>
            </a:pPr>
            <a:r>
              <a:rPr lang="en-US" sz="2200" dirty="0"/>
              <a:t>What are complementary colors (color and percentage)? Purple: #a8248c(24.79%), Green: #537a42(12.11%), #85a860(35.98%)</a:t>
            </a:r>
          </a:p>
          <a:p>
            <a:pPr marL="457200" indent="-457200">
              <a:buAutoNum type="arabicPeriod"/>
            </a:pPr>
            <a:r>
              <a:rPr lang="en-US" sz="2200" dirty="0"/>
              <a:t>What is the colors which are not complementary (color and percentage)? #c8b2af(17.48%),#362d23(9.65%)</a:t>
            </a:r>
          </a:p>
        </p:txBody>
      </p:sp>
      <p:pic>
        <p:nvPicPr>
          <p:cNvPr id="6" name="Content Placeholder 5" descr="A close up of a purple flower&#10;&#10;Description automatically generated">
            <a:extLst>
              <a:ext uri="{FF2B5EF4-FFF2-40B4-BE49-F238E27FC236}">
                <a16:creationId xmlns:a16="http://schemas.microsoft.com/office/drawing/2014/main" id="{E1AF618F-F803-5D5B-FC5F-CF4A99F876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3331" y="366873"/>
            <a:ext cx="1828800" cy="2743200"/>
          </a:xfrm>
        </p:spPr>
      </p:pic>
      <p:pic>
        <p:nvPicPr>
          <p:cNvPr id="10" name="Picture 9" descr="Chart, pie chart&#10;&#10;Description automatically generated">
            <a:extLst>
              <a:ext uri="{FF2B5EF4-FFF2-40B4-BE49-F238E27FC236}">
                <a16:creationId xmlns:a16="http://schemas.microsoft.com/office/drawing/2014/main" id="{51C84798-E35D-90F2-25F4-96D2CB204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7317" y="1263953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905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332E401-D2AE-76AD-0BC2-24CAE795DC17}"/>
              </a:ext>
            </a:extLst>
          </p:cNvPr>
          <p:cNvSpPr txBox="1">
            <a:spLocks/>
          </p:cNvSpPr>
          <p:nvPr/>
        </p:nvSpPr>
        <p:spPr>
          <a:xfrm>
            <a:off x="832084" y="4099189"/>
            <a:ext cx="9965070" cy="19071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Improvement plan based on color analysis</a:t>
            </a:r>
          </a:p>
          <a:p>
            <a:r>
              <a:rPr lang="en-US" sz="2000" dirty="0"/>
              <a:t>6. Please write any suggestions to have better color harmony (2-3 sentences).</a:t>
            </a:r>
          </a:p>
          <a:p>
            <a:r>
              <a:rPr lang="en-US" sz="2000" dirty="0"/>
              <a:t>This photo has a good complimentary color scheme. The purple flower is focused and saturated to get the most attention against green background. </a:t>
            </a:r>
          </a:p>
          <a:p>
            <a:endParaRPr lang="en-US" dirty="0"/>
          </a:p>
        </p:txBody>
      </p:sp>
      <p:pic>
        <p:nvPicPr>
          <p:cNvPr id="2" name="Content Placeholder 5" descr="A close up of a purple flower&#10;&#10;Description automatically generated">
            <a:extLst>
              <a:ext uri="{FF2B5EF4-FFF2-40B4-BE49-F238E27FC236}">
                <a16:creationId xmlns:a16="http://schemas.microsoft.com/office/drawing/2014/main" id="{A69F94DB-C2A5-4678-3264-DC7CABAD17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494" y="382371"/>
            <a:ext cx="1828800" cy="2743200"/>
          </a:xfrm>
          <a:prstGeom prst="rect">
            <a:avLst/>
          </a:prstGeom>
        </p:spPr>
      </p:pic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EAECED8C-3DB0-9273-3F16-A31A7797D9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2294" y="-472811"/>
            <a:ext cx="4572000" cy="4572000"/>
          </a:xfrm>
          <a:prstGeom prst="rect">
            <a:avLst/>
          </a:prstGeom>
        </p:spPr>
      </p:pic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AA994315-C747-2706-ADCF-692173B421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8066" y="201478"/>
            <a:ext cx="4572000" cy="354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4584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85BFE-F523-32CD-2984-F069C0246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start.</a:t>
            </a:r>
          </a:p>
        </p:txBody>
      </p:sp>
    </p:spTree>
    <p:extLst>
      <p:ext uri="{BB962C8B-B14F-4D97-AF65-F5344CB8AC3E}">
        <p14:creationId xmlns:p14="http://schemas.microsoft.com/office/powerpoint/2010/main" val="87825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C5B95-8A8A-5227-88C3-E4A0132A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12B7B-A1B5-0AD3-5C68-1BB0BCE03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ea typeface="Malgun Gothic" panose="020B0503020000020004" pitchFamily="34" charset="-127"/>
                <a:cs typeface="Arial" panose="020B0604020202020204" pitchFamily="34" charset="0"/>
              </a:rPr>
              <a:t>Students will understand and apply color theory to their photographs.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ea typeface="Malgun Gothic" panose="020B0503020000020004" pitchFamily="34" charset="-127"/>
                <a:cs typeface="Arial" panose="020B0604020202020204" pitchFamily="34" charset="0"/>
              </a:rPr>
              <a:t>Students will analyze colors on digital photographs through image processing using Python. </a:t>
            </a:r>
          </a:p>
        </p:txBody>
      </p:sp>
    </p:spTree>
    <p:extLst>
      <p:ext uri="{BB962C8B-B14F-4D97-AF65-F5344CB8AC3E}">
        <p14:creationId xmlns:p14="http://schemas.microsoft.com/office/powerpoint/2010/main" val="47860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8C89A84-7FDA-5495-27F0-EE6A74EE933C}"/>
              </a:ext>
            </a:extLst>
          </p:cNvPr>
          <p:cNvSpPr txBox="1">
            <a:spLocks/>
          </p:cNvSpPr>
          <p:nvPr/>
        </p:nvSpPr>
        <p:spPr>
          <a:xfrm>
            <a:off x="513826" y="1090222"/>
            <a:ext cx="10608566" cy="520209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400" dirty="0"/>
              <a:t>Learn a color theory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u="sng" dirty="0">
                <a:solidFill>
                  <a:srgbClr val="FF0000"/>
                </a:solidFill>
              </a:rPr>
              <a:t>Take photos in color harmonies</a:t>
            </a:r>
            <a:r>
              <a:rPr lang="en-US" sz="2400" dirty="0"/>
              <a:t> (monochromatic, analogous , and complementary schemes). Choose the best photo for three color harmonies.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Prepare </a:t>
            </a:r>
            <a:r>
              <a:rPr lang="en-US" sz="2400" u="sng" dirty="0"/>
              <a:t>3 photos </a:t>
            </a:r>
            <a:r>
              <a:rPr lang="en-US" sz="2400" dirty="0"/>
              <a:t>in required size in Photoshop (900x600 pixels, 72 dpi).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Use Python. Follow instructions of coding step by step. </a:t>
            </a:r>
            <a:r>
              <a:rPr lang="en-US" sz="2400" u="sng" dirty="0"/>
              <a:t>Create 3 pie charts.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Use Adobe Color. Choose the main color and create 3 color wheels by applying color harmony. </a:t>
            </a:r>
            <a:r>
              <a:rPr lang="en-US" sz="2400" dirty="0">
                <a:hlinkClick r:id="rId2"/>
              </a:rPr>
              <a:t>https://color.adobe.com/create/color-wheel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u="sng" dirty="0">
                <a:solidFill>
                  <a:srgbClr val="FF0000"/>
                </a:solidFill>
              </a:rPr>
              <a:t>Write a color analysis report </a:t>
            </a:r>
            <a:r>
              <a:rPr lang="en-US" sz="2400" dirty="0"/>
              <a:t>with 3 photos, 3 pie charts, and 3 color wheels.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Submit the report (ppt/pptx) on CANVAS.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Present your report in a class. </a:t>
            </a:r>
          </a:p>
          <a:p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19FD2EA-318F-5EB8-1041-27B9547D3E47}"/>
              </a:ext>
            </a:extLst>
          </p:cNvPr>
          <p:cNvSpPr txBox="1">
            <a:spLocks/>
          </p:cNvSpPr>
          <p:nvPr/>
        </p:nvSpPr>
        <p:spPr>
          <a:xfrm>
            <a:off x="905713" y="115063"/>
            <a:ext cx="10380573" cy="574485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Project Process</a:t>
            </a:r>
          </a:p>
        </p:txBody>
      </p:sp>
    </p:spTree>
    <p:extLst>
      <p:ext uri="{BB962C8B-B14F-4D97-AF65-F5344CB8AC3E}">
        <p14:creationId xmlns:p14="http://schemas.microsoft.com/office/powerpoint/2010/main" val="3784844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A5E54-D816-0B39-2B90-B4A610E0A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Learn Color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7C6D-B87A-B8C5-0CD0-0E80F2611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313030"/>
                </a:solidFill>
                <a:effectLst/>
              </a:rPr>
              <a:t>Color theory is both the science and art of using color.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313030"/>
                </a:solidFill>
                <a:effectLst/>
              </a:rPr>
              <a:t>It explains how humans perceive color; and the visual effects of how colors mix, match or contrast with each other.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313030"/>
                </a:solidFill>
                <a:effectLst/>
              </a:rPr>
              <a:t>Color theory also involves the messages colors communicate; and the methods used to replicate color.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33302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38E7D36-B1C9-463C-983F-AEA5810A6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B9A221-B33F-47C2-85FF-2C8F363D7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D0E0EF1-7626-4514-9337-271DD661B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F0B1492-9A00-4F80-8771-0BB2C2C43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FAC7B62-8ACC-41ED-80AB-8D1CDF38B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45FF525-9A83-4625-99D9-B267BDE07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1E55C-0060-2E71-4E48-6A5A929BF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538" y="387276"/>
            <a:ext cx="4362369" cy="204395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400" dirty="0"/>
              <a:t>Color Wheel</a:t>
            </a:r>
            <a:br>
              <a:rPr lang="en-US" sz="2400" b="1" dirty="0"/>
            </a:br>
            <a:r>
              <a:rPr lang="en-US" sz="2400" dirty="0"/>
              <a:t>Based on the refracted colors observed by Sir Isaac Newton when light was directed through a prism.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5" name="Content Placeholder 4" descr="Chart, sunburst chart&#10;&#10;Description automatically generated">
            <a:extLst>
              <a:ext uri="{FF2B5EF4-FFF2-40B4-BE49-F238E27FC236}">
                <a16:creationId xmlns:a16="http://schemas.microsoft.com/office/drawing/2014/main" id="{23E52080-FE72-141E-56F9-260E8489BA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66" r="4572" b="-1"/>
          <a:stretch/>
        </p:blipFill>
        <p:spPr>
          <a:xfrm>
            <a:off x="368799" y="584851"/>
            <a:ext cx="5287618" cy="568829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C9E4D-416E-F56D-5AA5-0B17B522F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35586" y="2431228"/>
            <a:ext cx="4359322" cy="3808852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Primary Colors: Yellow, Red, Blue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Secondary Colors: Orange, Green, Violet (colors created when primary colors are mixed)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Tertiary Colors: Mix of a primary and an adjacent secondary. Such as Yellow-green, blue-green, blue-violet, red-violet, red-orange, yellow-orange. 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295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D0AF-B90C-E1C0-400E-C4E415BA2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890" y="64911"/>
            <a:ext cx="4310743" cy="12478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Color Properties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BF74E2-43D3-26E7-1AD0-C883CBE72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35889" y="1078453"/>
            <a:ext cx="5401591" cy="5697333"/>
          </a:xfrm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Hue:  Name of the color (e.g., yellow)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Value:  Relative lightness or darkness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Intensity:  (Chroma, Saturation) Relative purity of a color (e.g., high saturation = vivid, low saturation = dull/muted)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Warm colors:  located on red-orange side of the color wheel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Cool colors:  located on the blue-green side of the color wheel.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Tint:  adding white to a pigmented color (e.g., pink is a tint of red). Color lighter than a hue’s normal value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Shade: adding black to a color (e.g., maroon is a shade of red). Color darker than a hue’s normal value.</a:t>
            </a:r>
          </a:p>
          <a:p>
            <a:endParaRPr lang="en-US" dirty="0"/>
          </a:p>
        </p:txBody>
      </p:sp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B82CD9E6-A295-2AFC-EE1F-B0C91A492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519" y="362504"/>
            <a:ext cx="6528193" cy="569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015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38E7D36-B1C9-463C-983F-AEA5810A6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B9A221-B33F-47C2-85FF-2C8F363D7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D0E0EF1-7626-4514-9337-271DD661B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F0B1492-9A00-4F80-8771-0BB2C2C43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FAC7B62-8ACC-41ED-80AB-8D1CDF38B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45FF525-9A83-4625-99D9-B267BDE07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Slide Background">
            <a:extLst>
              <a:ext uri="{FF2B5EF4-FFF2-40B4-BE49-F238E27FC236}">
                <a16:creationId xmlns:a16="http://schemas.microsoft.com/office/drawing/2014/main" id="{7DE220E6-BA55-4F04-B3C4-F4985F3E7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tint">
            <a:extLst>
              <a:ext uri="{FF2B5EF4-FFF2-40B4-BE49-F238E27FC236}">
                <a16:creationId xmlns:a16="http://schemas.microsoft.com/office/drawing/2014/main" id="{5AE190BC-D2FD-433E-AB89-0DF68EFD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5644" y="0"/>
            <a:ext cx="1046356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6864" y="0"/>
            <a:ext cx="5815134" cy="6858000"/>
          </a:xfrm>
          <a:prstGeom prst="rect">
            <a:avLst/>
          </a:prstGeom>
          <a:ln>
            <a:noFill/>
          </a:ln>
          <a:effectLst>
            <a:outerShdw blurRad="508000" dist="1905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FED0AF-B90C-E1C0-400E-C4E415BA2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794" y="218240"/>
            <a:ext cx="4879568" cy="20213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Color Harmonies</a:t>
            </a:r>
          </a:p>
        </p:txBody>
      </p:sp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4CD11BFD-2F89-A7FD-256B-56CE786D58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916" y="3082453"/>
            <a:ext cx="5588798" cy="367463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BF74E2-43D3-26E7-1AD0-C883CBE72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581" y="1630017"/>
            <a:ext cx="4876525" cy="48587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b="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200" b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 scheme </a:t>
            </a:r>
            <a:r>
              <a:rPr lang="en-US" sz="2200" b="0" dirty="0">
                <a:latin typeface="Arial" panose="020B0604020202020204" pitchFamily="34" charset="0"/>
                <a:cs typeface="Arial" panose="020B0604020202020204" pitchFamily="34" charset="0"/>
              </a:rPr>
              <a:t>is the selective use of two or more colors in a single composition.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2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Monochromatic </a:t>
            </a:r>
            <a:r>
              <a:rPr lang="en-US" sz="2200" b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  <a:r>
              <a:rPr lang="en-US" sz="2200" b="0" dirty="0">
                <a:latin typeface="Arial" panose="020B0604020202020204" pitchFamily="34" charset="0"/>
                <a:cs typeface="Arial" panose="020B0604020202020204" pitchFamily="34" charset="0"/>
              </a:rPr>
              <a:t>Variations of the same hue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2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Analogous</a:t>
            </a:r>
            <a:r>
              <a:rPr lang="en-US" sz="2200" b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 </a:t>
            </a:r>
            <a:r>
              <a:rPr lang="en-US" sz="2200" b="0" dirty="0">
                <a:latin typeface="Arial" panose="020B0604020202020204" pitchFamily="34" charset="0"/>
                <a:cs typeface="Arial" panose="020B0604020202020204" pitchFamily="34" charset="0"/>
              </a:rPr>
              <a:t>Adjacent hues on the color wheel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2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Complementary</a:t>
            </a:r>
            <a:r>
              <a:rPr lang="en-US" sz="2200" b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 </a:t>
            </a:r>
            <a:r>
              <a:rPr lang="en-US" sz="2200" b="0" dirty="0">
                <a:latin typeface="Arial" panose="020B0604020202020204" pitchFamily="34" charset="0"/>
                <a:cs typeface="Arial" panose="020B0604020202020204" pitchFamily="34" charset="0"/>
              </a:rPr>
              <a:t>Hues directly opposite on the color</a:t>
            </a:r>
            <a:br>
              <a:rPr lang="en-US" sz="22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b="0" dirty="0">
                <a:latin typeface="Arial" panose="020B0604020202020204" pitchFamily="34" charset="0"/>
                <a:cs typeface="Arial" panose="020B0604020202020204" pitchFamily="34" charset="0"/>
              </a:rPr>
              <a:t>wheel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4" descr="Chart, sunburst chart&#10;&#10;Description automatically generated">
            <a:extLst>
              <a:ext uri="{FF2B5EF4-FFF2-40B4-BE49-F238E27FC236}">
                <a16:creationId xmlns:a16="http://schemas.microsoft.com/office/drawing/2014/main" id="{ABA8D560-AEFE-0BC5-06E9-8395065831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66" r="4572" b="-1"/>
          <a:stretch/>
        </p:blipFill>
        <p:spPr>
          <a:xfrm>
            <a:off x="1832708" y="0"/>
            <a:ext cx="2865327" cy="308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78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3E7B-381D-FC36-4AFC-0496656EE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sz="4400" b="0" dirty="0">
                <a:latin typeface="Arial" panose="020B0604020202020204" pitchFamily="34" charset="0"/>
                <a:cs typeface="Arial" panose="020B0604020202020204" pitchFamily="34" charset="0"/>
              </a:rPr>
              <a:t>Monochromatic colors (BW or 1 color) </a:t>
            </a:r>
            <a:endParaRPr lang="en-US" dirty="0"/>
          </a:p>
        </p:txBody>
      </p:sp>
      <p:pic>
        <p:nvPicPr>
          <p:cNvPr id="6" name="Content Placeholder 5" descr="A picture containing indoor, cup, container, mug&#10;&#10;Description automatically generated">
            <a:extLst>
              <a:ext uri="{FF2B5EF4-FFF2-40B4-BE49-F238E27FC236}">
                <a16:creationId xmlns:a16="http://schemas.microsoft.com/office/drawing/2014/main" id="{A1468A96-C51C-405B-E436-5E46EC353AD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61801" y="2833254"/>
            <a:ext cx="4849704" cy="3641687"/>
          </a:xfrm>
        </p:spPr>
      </p:pic>
      <p:pic>
        <p:nvPicPr>
          <p:cNvPr id="21" name="Content Placeholder 20" descr="A red brick wall&#10;&#10;Description automatically generated">
            <a:extLst>
              <a:ext uri="{FF2B5EF4-FFF2-40B4-BE49-F238E27FC236}">
                <a16:creationId xmlns:a16="http://schemas.microsoft.com/office/drawing/2014/main" id="{068225F2-2C91-D76B-FB56-6836BE4B765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2086" y="2833543"/>
            <a:ext cx="5494755" cy="3641398"/>
          </a:xfrm>
        </p:spPr>
      </p:pic>
    </p:spTree>
    <p:extLst>
      <p:ext uri="{BB962C8B-B14F-4D97-AF65-F5344CB8AC3E}">
        <p14:creationId xmlns:p14="http://schemas.microsoft.com/office/powerpoint/2010/main" val="2345411737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AnalogousFromLightSeedLeftStep">
      <a:dk1>
        <a:srgbClr val="000000"/>
      </a:dk1>
      <a:lt1>
        <a:srgbClr val="FFFFFF"/>
      </a:lt1>
      <a:dk2>
        <a:srgbClr val="3B213A"/>
      </a:dk2>
      <a:lt2>
        <a:srgbClr val="E3E2E8"/>
      </a:lt2>
      <a:accent1>
        <a:srgbClr val="93A94E"/>
      </a:accent1>
      <a:accent2>
        <a:srgbClr val="B6A03C"/>
      </a:accent2>
      <a:accent3>
        <a:srgbClr val="EA8946"/>
      </a:accent3>
      <a:accent4>
        <a:srgbClr val="EB4E4F"/>
      </a:accent4>
      <a:accent5>
        <a:srgbClr val="EE6EA5"/>
      </a:accent5>
      <a:accent6>
        <a:srgbClr val="EB4ED2"/>
      </a:accent6>
      <a:hlink>
        <a:srgbClr val="7A69AE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</TotalTime>
  <Words>1187</Words>
  <Application>Microsoft Macintosh PowerPoint</Application>
  <PresentationFormat>Widescreen</PresentationFormat>
  <Paragraphs>94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Bierstadt</vt:lpstr>
      <vt:lpstr>Open Sans</vt:lpstr>
      <vt:lpstr>BevelVTI</vt:lpstr>
      <vt:lpstr>ART4320 Photography II</vt:lpstr>
      <vt:lpstr>Project introduction</vt:lpstr>
      <vt:lpstr>Learning Outcomes</vt:lpstr>
      <vt:lpstr>PowerPoint Presentation</vt:lpstr>
      <vt:lpstr>1. Learn Color Theory</vt:lpstr>
      <vt:lpstr>Color Wheel Based on the refracted colors observed by Sir Isaac Newton when light was directed through a prism. </vt:lpstr>
      <vt:lpstr>Color Properties</vt:lpstr>
      <vt:lpstr>Color Harmonies</vt:lpstr>
      <vt:lpstr>1. Monochromatic colors (BW or 1 color) </vt:lpstr>
      <vt:lpstr>1. Monochromatic colors (BW or 1 color) </vt:lpstr>
      <vt:lpstr>2. Analogous colors </vt:lpstr>
      <vt:lpstr>2. Analogous colors </vt:lpstr>
      <vt:lpstr>3. Complementary colors :Red/Green, Blue/Orange, Yellow/Purple</vt:lpstr>
      <vt:lpstr>3. Complementary colors :Red/Green, Blue/Orange, Yellow/Purple</vt:lpstr>
      <vt:lpstr>2. Take photos in Color Harmonies.  Choose the best 3 photos for each color harmony.</vt:lpstr>
      <vt:lpstr>3. Photo editing (600x900px, 72 dpi)</vt:lpstr>
      <vt:lpstr>PowerPoint Presentation</vt:lpstr>
      <vt:lpstr>4. Use Python. Follow instructions of coding step by step. Create 3 pie charts.</vt:lpstr>
      <vt:lpstr>5. Use Adobe Color. Choose the main color from the pie chart. Create 3 color wheels by applying color harmony (e.g., Analogous, #d16770) Screenshots(Mac): Com + Shift + 4  https://color.adobe.com/create/color-wheel</vt:lpstr>
      <vt:lpstr>PowerPoint Presentation</vt:lpstr>
      <vt:lpstr>6. Write a color analysis report with 3 photos, 3 pie charts, and 3 color wheels. </vt:lpstr>
      <vt:lpstr>1-1. Monochromatic Example</vt:lpstr>
      <vt:lpstr>PowerPoint Presentation</vt:lpstr>
      <vt:lpstr>2-1. Analogous Example</vt:lpstr>
      <vt:lpstr>PowerPoint Presentation</vt:lpstr>
      <vt:lpstr>3-1. Complementary Example</vt:lpstr>
      <vt:lpstr>PowerPoint Presentation</vt:lpstr>
      <vt:lpstr>Let’s start.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ART4320 Photography II</dc:title>
  <dc:creator>Kim, Hye Y.</dc:creator>
  <cp:lastModifiedBy>Kim, Hye Y.</cp:lastModifiedBy>
  <cp:revision>24</cp:revision>
  <dcterms:created xsi:type="dcterms:W3CDTF">2022-09-20T14:17:14Z</dcterms:created>
  <dcterms:modified xsi:type="dcterms:W3CDTF">2023-01-18T19:15:28Z</dcterms:modified>
</cp:coreProperties>
</file>

<file path=docProps/thumbnail.jpeg>
</file>